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69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83" r:id="rId25"/>
    <p:sldId id="279" r:id="rId26"/>
    <p:sldId id="280" r:id="rId27"/>
    <p:sldId id="281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81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63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82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78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65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24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87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30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79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1933-DCEA-46B9-88EF-CFF3CB9EE1F4}" type="datetimeFigureOut">
              <a:rPr lang="en-IN" smtClean="0"/>
              <a:t>29-05-2014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2E62-20E5-4E6A-AFEA-A9687F489C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98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Fungal Diseases of </a:t>
            </a:r>
            <a:r>
              <a:rPr lang="en-US" sz="72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Paranasal</a:t>
            </a:r>
            <a:r>
              <a:rPr lang="en-US" sz="7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Sinuses</a:t>
            </a:r>
            <a:endParaRPr lang="en-IN" sz="7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90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Mycetoma</a:t>
            </a:r>
            <a:endParaRPr lang="en-IN" sz="54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83264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Classically described in </a:t>
            </a:r>
            <a:r>
              <a:rPr lang="en-US" sz="48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immunocompetent</a:t>
            </a:r>
            <a:r>
              <a:rPr lang="en-US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persons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is a non-invasive fungal infection. 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most frequently isolated organism is </a:t>
            </a:r>
            <a:r>
              <a:rPr lang="en-IN" sz="48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Aspergillosis</a:t>
            </a:r>
            <a:r>
              <a:rPr lang="en-IN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48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fumigatus</a:t>
            </a:r>
            <a:r>
              <a:rPr lang="en-IN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280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rmAutofit lnSpcReduction="10000"/>
          </a:bodyPr>
          <a:lstStyle/>
          <a:p>
            <a:r>
              <a:rPr lang="en-IN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patients present with old symptoms of: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Nasal obstruction 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Unilateral purulent nasal discharge</a:t>
            </a:r>
          </a:p>
          <a:p>
            <a:pPr lvl="1"/>
            <a:r>
              <a:rPr lang="en-IN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Cacosmia</a:t>
            </a:r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Seldom </a:t>
            </a:r>
            <a:r>
              <a:rPr lang="en-IN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proptosis</a:t>
            </a:r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most patients only one sinus (maxillary sinus) is implicated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mycetoma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grows in the sinus exerting mass effect</a:t>
            </a:r>
            <a:endParaRPr lang="en-IN" sz="4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8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408712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Radiological findings include partial or complete </a:t>
            </a:r>
            <a:r>
              <a:rPr lang="en-IN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opacification</a:t>
            </a:r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the sinus, thickening of bony walls and sclerosis or bone destruction. 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CT scan of the sinus reveals </a:t>
            </a:r>
            <a:r>
              <a:rPr lang="en-IN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opacification</a:t>
            </a:r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of the involved sinus with flocculent calcifications. 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diagnostics points on histopathology are collection of dense, matted fungal hyphae that are lying separate from mucosa</a:t>
            </a:r>
            <a:r>
              <a:rPr lang="en-IN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IN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19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6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Mycetoma</a:t>
            </a:r>
            <a:endParaRPr lang="en-IN" sz="66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24285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5460"/>
            <a:ext cx="4623792" cy="320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</a:t>
            </a:r>
            <a:endParaRPr lang="en-IN" sz="60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“typical peanut butter” appearance of the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mycetoma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is seen when opening involved area.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Opening the sinus and removal of all the debris is mainstay of treatment.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Medical therapy is generally not needed.</a:t>
            </a:r>
            <a:endParaRPr lang="en-IN" sz="4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69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906"/>
            <a:ext cx="8860365" cy="66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6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Invasive fungal </a:t>
            </a:r>
            <a:r>
              <a:rPr lang="en-US" sz="6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rhinosinusitis</a:t>
            </a:r>
            <a:endParaRPr lang="en-IN" sz="6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99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life threatening disorder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Fungi invade sinus mucosa, bone, adjacent structures such as eyes or brain.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Several organisms have been shown to be causative organisms for the different forms.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often the causative organisms are </a:t>
            </a:r>
            <a:r>
              <a:rPr lang="en-US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Asmycota</a:t>
            </a:r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phylum, </a:t>
            </a:r>
            <a:r>
              <a:rPr lang="en-US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Aspergillus</a:t>
            </a:r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species and </a:t>
            </a:r>
            <a:r>
              <a:rPr lang="en-US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Mucorales</a:t>
            </a:r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Different species may coexist.</a:t>
            </a:r>
            <a:endParaRPr lang="en-IN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Patients at risk are immunocompromised with the exception of chronic granulomatous form.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Common immunodeficiency-associated risk factors include:</a:t>
            </a:r>
          </a:p>
          <a:p>
            <a:pPr lvl="1" algn="just"/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Diabetes, </a:t>
            </a:r>
          </a:p>
          <a:p>
            <a:pPr lvl="1" algn="just"/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AIDS, </a:t>
            </a:r>
          </a:p>
          <a:p>
            <a:pPr lvl="1" algn="just"/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Hematologic malignancies with leukopenia, leukopenia for other reasons </a:t>
            </a:r>
          </a:p>
          <a:p>
            <a:pPr lvl="1" algn="just"/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Immunomodulation for organ transplant.</a:t>
            </a:r>
            <a:endParaRPr lang="en-IN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302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480720"/>
          </a:xfrm>
        </p:spPr>
        <p:txBody>
          <a:bodyPr>
            <a:noAutofit/>
          </a:bodyPr>
          <a:lstStyle/>
          <a:p>
            <a:pPr algn="just"/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Patients who are immunocompromised and present with signs of </a:t>
            </a:r>
            <a:r>
              <a:rPr lang="en-US" sz="44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rhinosinusitis</a:t>
            </a:r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should be examined with nasal endoscopy.</a:t>
            </a:r>
          </a:p>
          <a:p>
            <a:pPr algn="just"/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Sloughing, crusting, necrosis or </a:t>
            </a:r>
            <a:r>
              <a:rPr lang="en-US" sz="44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hypovascular</a:t>
            </a:r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areas should raise the suspicion for fungal sinusitis.</a:t>
            </a:r>
            <a:endParaRPr lang="en-IN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29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Classification</a:t>
            </a:r>
            <a:endParaRPr lang="en-IN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68863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 invasive fungal </a:t>
            </a:r>
            <a:r>
              <a:rPr lang="en-US" sz="44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rhinosinusitis</a:t>
            </a:r>
            <a:r>
              <a:rPr lang="en-US" sz="4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lvl="1"/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Allergic fungal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rhinosinusitis</a:t>
            </a:r>
            <a:endParaRPr lang="en-US" sz="4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Mycetoma</a:t>
            </a:r>
            <a:endParaRPr lang="en-US" sz="4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Invasive fungal </a:t>
            </a:r>
            <a:r>
              <a:rPr lang="en-US" sz="44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rhinosinusitis</a:t>
            </a:r>
            <a:endParaRPr lang="en-US" sz="44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Acute invasive</a:t>
            </a:r>
          </a:p>
          <a:p>
            <a:pPr lvl="1"/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Chronic invasive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Granulomatous</a:t>
            </a:r>
            <a:endParaRPr lang="en-IN" sz="44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127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Patients may present with</a:t>
            </a:r>
          </a:p>
          <a:p>
            <a:pPr lvl="1"/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Epistaxis</a:t>
            </a:r>
          </a:p>
          <a:p>
            <a:pPr lvl="1"/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Infection of facial soft tissues</a:t>
            </a:r>
          </a:p>
          <a:p>
            <a:pPr lvl="1"/>
            <a:r>
              <a:rPr lang="en-US" sz="44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</a:t>
            </a:r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-orbital </a:t>
            </a:r>
            <a:r>
              <a:rPr lang="en-US" sz="44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oedema</a:t>
            </a:r>
            <a:endParaRPr lang="en-US" sz="4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44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Proptosis</a:t>
            </a:r>
            <a:endParaRPr lang="en-US" sz="4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Decreased vision</a:t>
            </a:r>
          </a:p>
          <a:p>
            <a:pPr lvl="1"/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Mental status change</a:t>
            </a:r>
          </a:p>
          <a:p>
            <a:pPr lvl="1"/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Seizures</a:t>
            </a:r>
            <a:endParaRPr lang="en-IN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370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Mortality depends on several factors:</a:t>
            </a:r>
          </a:p>
          <a:p>
            <a:pPr lvl="1"/>
            <a:r>
              <a:rPr lang="en-US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 of disease</a:t>
            </a:r>
          </a:p>
          <a:p>
            <a:pPr lvl="1"/>
            <a:r>
              <a:rPr lang="en-US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Extent of involvement</a:t>
            </a:r>
          </a:p>
          <a:p>
            <a:pPr lvl="1"/>
            <a:r>
              <a:rPr lang="en-US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of combination surgical and medical therapy</a:t>
            </a:r>
          </a:p>
          <a:p>
            <a:pPr lvl="1"/>
            <a:r>
              <a:rPr lang="en-US" sz="4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 immune factors</a:t>
            </a:r>
            <a:endParaRPr lang="en-IN" sz="4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620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Acute Invasive Fungal </a:t>
            </a:r>
            <a:r>
              <a:rPr lang="en-US" sz="3200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Rhinosinusitis</a:t>
            </a:r>
            <a:endParaRPr lang="en-IN" sz="32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Acute form is present for less than four weeks.</a:t>
            </a:r>
          </a:p>
          <a:p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progresses rapidly, can manifest within hours.</a:t>
            </a:r>
          </a:p>
          <a:p>
            <a:r>
              <a:rPr lang="en-IN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may prove fatal in 50-80% patients.</a:t>
            </a:r>
            <a:endParaRPr lang="en-US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Therefore it should be considered an emergency.</a:t>
            </a:r>
          </a:p>
          <a:p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Tissue involvement can spread rapidly from sinuses to adjacent tissues.</a:t>
            </a:r>
          </a:p>
          <a:p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commonly caused by </a:t>
            </a:r>
            <a:r>
              <a:rPr lang="en-US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Aspergillus</a:t>
            </a:r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fumigatus</a:t>
            </a:r>
            <a:endParaRPr lang="en-US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IN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083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58" y="1363038"/>
            <a:ext cx="9163658" cy="41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58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713"/>
            <a:ext cx="8640960" cy="66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975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</a:t>
            </a:r>
            <a:endParaRPr lang="en-IN" sz="54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 is both medical and surgical.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Surgical debridement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may involve radical excision of tissues including removal of orbital contents, overlying soft tissues of face and some involved intracranial tissues.</a:t>
            </a:r>
            <a:b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IN" sz="4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2627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Medical Treatment</a:t>
            </a:r>
            <a:endParaRPr lang="en-IN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76064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 forms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Anti-fungal therapy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Therapy against underlying 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immunocompromise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Aspergillus</a:t>
            </a:r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fusiform: </a:t>
            </a:r>
            <a:r>
              <a:rPr lang="en-US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Voriconazole</a:t>
            </a:r>
            <a:endParaRPr lang="en-US" sz="36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Candid: Fluconazole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</a:t>
            </a:r>
            <a:r>
              <a:rPr lang="en-US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neutropenic</a:t>
            </a:r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patients: Amphotericin B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agent identified: Amphotericin B</a:t>
            </a:r>
            <a:endParaRPr lang="en-IN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8237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Chronic Invasive Fungal </a:t>
            </a:r>
            <a:r>
              <a:rPr lang="en-US" sz="3400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Rhinosinusitis</a:t>
            </a:r>
            <a:endParaRPr lang="en-IN" sz="34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Autofit/>
          </a:bodyPr>
          <a:lstStyle/>
          <a:p>
            <a:pPr algn="just"/>
            <a:r>
              <a:rPr lang="en-IN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is a slowly progressive disease. </a:t>
            </a:r>
            <a:endParaRPr lang="en-IN" sz="36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</a:t>
            </a:r>
            <a:r>
              <a:rPr lang="en-IN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seen both in </a:t>
            </a:r>
            <a:r>
              <a:rPr lang="en-IN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immuno</a:t>
            </a:r>
            <a:r>
              <a:rPr lang="en-IN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-competent and </a:t>
            </a:r>
            <a:r>
              <a:rPr lang="en-IN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immuno</a:t>
            </a:r>
            <a:r>
              <a:rPr lang="en-IN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-compromised patients. </a:t>
            </a:r>
            <a:endParaRPr lang="en-IN" sz="36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IN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disorder is usually caused by </a:t>
            </a:r>
            <a:r>
              <a:rPr lang="en-IN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aspergillus</a:t>
            </a:r>
            <a:r>
              <a:rPr lang="en-IN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IN" sz="36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IN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condition begins as a fungal ball and then becomes invasive perhaps as a result of </a:t>
            </a:r>
            <a:r>
              <a:rPr lang="en-IN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immuno</a:t>
            </a:r>
            <a:r>
              <a:rPr lang="en-IN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-suppression.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has a low degree of invasion.</a:t>
            </a:r>
            <a:endParaRPr lang="en-IN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293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pPr algn="just"/>
            <a:r>
              <a:rPr lang="en-IN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patients present with previous symptoms of </a:t>
            </a:r>
            <a:r>
              <a:rPr lang="en-IN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Nasal obstruction</a:t>
            </a:r>
          </a:p>
          <a:p>
            <a:pPr algn="just"/>
            <a:r>
              <a:rPr lang="en-IN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Unilateral </a:t>
            </a:r>
            <a:r>
              <a:rPr lang="en-IN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facial </a:t>
            </a:r>
            <a:r>
              <a:rPr lang="en-IN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discomfort</a:t>
            </a:r>
          </a:p>
          <a:p>
            <a:pPr algn="just"/>
            <a:r>
              <a:rPr lang="en-IN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en-IN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enlarging mass or silent </a:t>
            </a:r>
            <a:r>
              <a:rPr lang="en-IN" sz="44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proptosis</a:t>
            </a:r>
            <a:r>
              <a:rPr lang="en-IN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IN" sz="4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IN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CT </a:t>
            </a:r>
            <a:r>
              <a:rPr lang="en-IN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findings show a hyper dense mass with associated erosion of sinus walls.</a:t>
            </a:r>
          </a:p>
        </p:txBody>
      </p:sp>
    </p:spTree>
    <p:extLst>
      <p:ext uri="{BB962C8B-B14F-4D97-AF65-F5344CB8AC3E}">
        <p14:creationId xmlns:p14="http://schemas.microsoft.com/office/powerpoint/2010/main" val="3175515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90625"/>
            <a:ext cx="88201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772400" cy="1362075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Non-invasive fungal </a:t>
            </a:r>
            <a:r>
              <a:rPr lang="en-US" sz="72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rhinosinusitis</a:t>
            </a:r>
            <a:endParaRPr lang="en-IN" sz="7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8886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</a:t>
            </a:r>
            <a:endParaRPr lang="en-IN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16624"/>
          </a:xfrm>
        </p:spPr>
        <p:txBody>
          <a:bodyPr>
            <a:noAutofit/>
          </a:bodyPr>
          <a:lstStyle/>
          <a:p>
            <a:pPr algn="just"/>
            <a:r>
              <a:rPr lang="en-IN" sz="31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Initiate </a:t>
            </a:r>
            <a:r>
              <a:rPr lang="en-IN" sz="3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medical treatment with systemic antifungals once invasion is diagnosed. Amphotericin B (2 g/d) is </a:t>
            </a:r>
            <a:r>
              <a:rPr lang="en-IN" sz="31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recommended.</a:t>
            </a:r>
          </a:p>
          <a:p>
            <a:pPr algn="just"/>
            <a:r>
              <a:rPr lang="en-IN" sz="31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</a:t>
            </a:r>
            <a:r>
              <a:rPr lang="en-IN" sz="3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 be replaced by ketoconazole or </a:t>
            </a:r>
            <a:r>
              <a:rPr lang="en-IN" sz="31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itraconazole</a:t>
            </a:r>
            <a:r>
              <a:rPr lang="en-IN" sz="31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3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once the </a:t>
            </a:r>
            <a:r>
              <a:rPr lang="en-IN" sz="31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disease </a:t>
            </a:r>
            <a:r>
              <a:rPr lang="en-IN" sz="3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under control</a:t>
            </a:r>
            <a:r>
              <a:rPr lang="en-IN" sz="31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just"/>
            <a:r>
              <a:rPr lang="en-IN" sz="3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Surgical treatment is mandatory and can be approached </a:t>
            </a:r>
            <a:r>
              <a:rPr lang="en-IN" sz="31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endoscopically</a:t>
            </a:r>
            <a:r>
              <a:rPr lang="en-IN" sz="3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some patients. </a:t>
            </a:r>
            <a:endParaRPr lang="en-IN" sz="3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IN" sz="31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 </a:t>
            </a:r>
            <a:r>
              <a:rPr lang="en-IN" sz="3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 external approach when adequate debridement cannot be achieved </a:t>
            </a:r>
            <a:r>
              <a:rPr lang="en-IN" sz="31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endoscopically</a:t>
            </a:r>
            <a:r>
              <a:rPr lang="en-IN" sz="31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algn="just"/>
            <a:endParaRPr lang="en-IN" sz="3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214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Allergic fungal </a:t>
            </a:r>
            <a:r>
              <a:rPr lang="en-IN" b="1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rhinosinusitis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common form FRS.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Characterized by dark thick,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inspissated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mucus filling PNS.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M/E necrotic and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degraanulating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eosinophils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charcot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leyden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crystals  &amp; few fungal hyphae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common organisms isolated are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bipolaris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4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curvularia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fungi</a:t>
            </a:r>
            <a:endParaRPr lang="en-IN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223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8" y="1484784"/>
            <a:ext cx="8990023" cy="438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11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Clinical Manifestations</a:t>
            </a:r>
            <a:endParaRPr lang="en-IN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Classically unilateral disease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Slow progressive nasal congestion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PND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Nasal obstruction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Anosmia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Thick mucinous debris in nasal discharge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238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95320" cy="6624736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Patients are typically young, atopic and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immunocompetent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IN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patients may have unilateral or bilateral nasal polyposis and thick yellow to green </a:t>
            </a:r>
            <a:r>
              <a:rPr lang="en-IN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colored</a:t>
            </a:r>
            <a:r>
              <a:rPr lang="en-IN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nasal discharge. </a:t>
            </a:r>
          </a:p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CT Scan demonstrates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opacification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of multiple sinuses,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mucoceles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bone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remodelling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IN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270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43"/>
            <a:ext cx="8742319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30120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The </a:t>
            </a:r>
            <a:r>
              <a:rPr lang="en-IN" sz="3200" dirty="0" err="1" smtClean="0"/>
              <a:t>hyperdensity</a:t>
            </a:r>
            <a:r>
              <a:rPr lang="en-IN" sz="3200" dirty="0" smtClean="0"/>
              <a:t> is due to one or a combination of the following:</a:t>
            </a:r>
          </a:p>
          <a:p>
            <a:r>
              <a:rPr lang="en-IN" sz="3200" dirty="0" err="1" smtClean="0"/>
              <a:t>Inspissated</a:t>
            </a:r>
            <a:r>
              <a:rPr lang="en-IN" sz="3200" dirty="0" smtClean="0"/>
              <a:t> secretions, fungus or blood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51104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</a:t>
            </a:r>
            <a:endParaRPr lang="en-IN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AFRS is treated through a combination of medical and surgical methods.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Surgery is employed to open and evacuate PNS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Immunotherapy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Leukotrine</a:t>
            </a:r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inhibitors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Systemic steroids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Macrolides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Anti-</a:t>
            </a:r>
            <a:r>
              <a:rPr lang="en-US" sz="36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fungals</a:t>
            </a:r>
            <a:endParaRPr lang="en-IN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737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767</Words>
  <Application>Microsoft Office PowerPoint</Application>
  <PresentationFormat>On-screen Show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Fungal Diseases of Paranasal Sinuses</vt:lpstr>
      <vt:lpstr>Classification</vt:lpstr>
      <vt:lpstr>Non-invasive fungal rhinosinusitis</vt:lpstr>
      <vt:lpstr>Allergic fungal rhinosinusitis </vt:lpstr>
      <vt:lpstr>PowerPoint Presentation</vt:lpstr>
      <vt:lpstr>Clinical Manifestations</vt:lpstr>
      <vt:lpstr>PowerPoint Presentation</vt:lpstr>
      <vt:lpstr>PowerPoint Presentation</vt:lpstr>
      <vt:lpstr>Treatment</vt:lpstr>
      <vt:lpstr>Mycetoma</vt:lpstr>
      <vt:lpstr>PowerPoint Presentation</vt:lpstr>
      <vt:lpstr>PowerPoint Presentation</vt:lpstr>
      <vt:lpstr>Mycetoma</vt:lpstr>
      <vt:lpstr>Treatment</vt:lpstr>
      <vt:lpstr>PowerPoint Presentation</vt:lpstr>
      <vt:lpstr>Invasive fungal rhinosinusitis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Invasive Fungal Rhinosinusitis</vt:lpstr>
      <vt:lpstr>PowerPoint Presentation</vt:lpstr>
      <vt:lpstr>PowerPoint Presentation</vt:lpstr>
      <vt:lpstr>Treatment</vt:lpstr>
      <vt:lpstr>Medical Treatment</vt:lpstr>
      <vt:lpstr>Chronic Invasive Fungal Rhinosinusitis</vt:lpstr>
      <vt:lpstr>PowerPoint Presentation</vt:lpstr>
      <vt:lpstr>PowerPoint Presentation</vt:lpstr>
      <vt:lpstr>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Diseases of Paranasal Sinuses</dc:title>
  <dc:creator>DK</dc:creator>
  <cp:lastModifiedBy>DK</cp:lastModifiedBy>
  <cp:revision>22</cp:revision>
  <dcterms:created xsi:type="dcterms:W3CDTF">2014-05-28T15:31:23Z</dcterms:created>
  <dcterms:modified xsi:type="dcterms:W3CDTF">2014-05-29T02:08:30Z</dcterms:modified>
</cp:coreProperties>
</file>